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vetica World" charset="1" panose="020B0500040000020004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736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5770" y="101349"/>
            <a:ext cx="8418694" cy="333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6"/>
              </a:lnSpc>
              <a:spcBef>
                <a:spcPct val="0"/>
              </a:spcBef>
            </a:pPr>
            <a:r>
              <a:rPr lang="en-US" sz="19440" spc="-122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Greenify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600950" y="4350358"/>
            <a:ext cx="11078434" cy="2498927"/>
            <a:chOff x="0" y="0"/>
            <a:chExt cx="2917777" cy="6581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777" cy="658154"/>
            </a:xfrm>
            <a:custGeom>
              <a:avLst/>
              <a:gdLst/>
              <a:ahLst/>
              <a:cxnLst/>
              <a:rect r="r" b="b" t="t" l="l"/>
              <a:pathLst>
                <a:path h="658154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658154"/>
                  </a:lnTo>
                  <a:lnTo>
                    <a:pt x="0" y="658154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17777" cy="696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035117" y="1350264"/>
            <a:ext cx="9387284" cy="10162148"/>
          </a:xfrm>
          <a:custGeom>
            <a:avLst/>
            <a:gdLst/>
            <a:ahLst/>
            <a:cxnLst/>
            <a:rect r="r" b="b" t="t" l="l"/>
            <a:pathLst>
              <a:path h="10162148" w="9387284">
                <a:moveTo>
                  <a:pt x="0" y="0"/>
                </a:moveTo>
                <a:lnTo>
                  <a:pt x="9387284" y="0"/>
                </a:lnTo>
                <a:lnTo>
                  <a:pt x="9387284" y="10162147"/>
                </a:lnTo>
                <a:lnTo>
                  <a:pt x="0" y="10162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350358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94140"/>
            <a:ext cx="325007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spc="-50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greenify@gmail.com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81183" y="1033589"/>
            <a:ext cx="159541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b="true" sz="1899" spc="-5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Ignis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473266"/>
            <a:ext cx="3529618" cy="206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9"/>
              </a:lnSpc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We want a world where everyone sorts waste properly, and nothing goes to waste.</a:t>
            </a:r>
          </a:p>
          <a:p>
            <a:pPr algn="l">
              <a:lnSpc>
                <a:spcPts val="2339"/>
              </a:lnSpc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Let’s make Earth clean and green —</a:t>
            </a:r>
          </a:p>
          <a:p>
            <a:pPr algn="l">
              <a:lnSpc>
                <a:spcPts val="2339"/>
              </a:lnSpc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Let’s Greenify it! </a:t>
            </a:r>
          </a:p>
          <a:p>
            <a:pPr algn="l">
              <a:lnSpc>
                <a:spcPts val="233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736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51399" y="2690671"/>
            <a:ext cx="3530266" cy="8091846"/>
            <a:chOff x="0" y="0"/>
            <a:chExt cx="929782" cy="2131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9782" cy="2131186"/>
            </a:xfrm>
            <a:custGeom>
              <a:avLst/>
              <a:gdLst/>
              <a:ahLst/>
              <a:cxnLst/>
              <a:rect r="r" b="b" t="t" l="l"/>
              <a:pathLst>
                <a:path h="2131186" w="929782">
                  <a:moveTo>
                    <a:pt x="0" y="0"/>
                  </a:moveTo>
                  <a:lnTo>
                    <a:pt x="929782" y="0"/>
                  </a:lnTo>
                  <a:lnTo>
                    <a:pt x="929782" y="2131186"/>
                  </a:lnTo>
                  <a:lnTo>
                    <a:pt x="0" y="213118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9782" cy="2169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55328"/>
            <a:ext cx="7822699" cy="374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8"/>
              </a:lnSpc>
            </a:pPr>
            <a:r>
              <a:rPr lang="en-US" sz="17690" spc="-111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32830" y="4216904"/>
            <a:ext cx="8637140" cy="6418326"/>
          </a:xfrm>
          <a:custGeom>
            <a:avLst/>
            <a:gdLst/>
            <a:ahLst/>
            <a:cxnLst/>
            <a:rect r="r" b="b" t="t" l="l"/>
            <a:pathLst>
              <a:path h="6418326" w="8637140">
                <a:moveTo>
                  <a:pt x="0" y="0"/>
                </a:moveTo>
                <a:lnTo>
                  <a:pt x="8637139" y="0"/>
                </a:lnTo>
                <a:lnTo>
                  <a:pt x="8637139" y="6418326"/>
                </a:lnTo>
                <a:lnTo>
                  <a:pt x="0" y="641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13416" y="8489610"/>
            <a:ext cx="229306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greenify@gmail.com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81183" y="1033589"/>
            <a:ext cx="159541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13416" y="8004129"/>
            <a:ext cx="274588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 spc="-4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+123-456-7890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13416" y="6140031"/>
            <a:ext cx="167731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48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Contact Us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14403944" y="7120300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21410" y="0"/>
            <a:ext cx="2852141" cy="10287000"/>
            <a:chOff x="0" y="0"/>
            <a:chExt cx="75118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11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751181">
                  <a:moveTo>
                    <a:pt x="0" y="0"/>
                  </a:moveTo>
                  <a:lnTo>
                    <a:pt x="751181" y="0"/>
                  </a:lnTo>
                  <a:lnTo>
                    <a:pt x="7511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118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04590"/>
            <a:ext cx="9144852" cy="3395286"/>
            <a:chOff x="0" y="0"/>
            <a:chExt cx="1416777" cy="5260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777" cy="526019"/>
            </a:xfrm>
            <a:custGeom>
              <a:avLst/>
              <a:gdLst/>
              <a:ahLst/>
              <a:cxnLst/>
              <a:rect r="r" b="b" t="t" l="l"/>
              <a:pathLst>
                <a:path h="526019" w="1416777">
                  <a:moveTo>
                    <a:pt x="0" y="0"/>
                  </a:moveTo>
                  <a:lnTo>
                    <a:pt x="1416777" y="0"/>
                  </a:lnTo>
                  <a:lnTo>
                    <a:pt x="1416777" y="526019"/>
                  </a:lnTo>
                  <a:lnTo>
                    <a:pt x="0" y="526019"/>
                  </a:lnTo>
                  <a:close/>
                </a:path>
              </a:pathLst>
            </a:custGeom>
            <a:blipFill>
              <a:blip r:embed="rId4"/>
              <a:stretch>
                <a:fillRect l="0" t="-56070" r="0" b="-2371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028472"/>
            <a:ext cx="7049714" cy="217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5757" spc="-362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Waste Crisis: A Global Emergency</a:t>
            </a:r>
          </a:p>
          <a:p>
            <a:pPr algn="l">
              <a:lnSpc>
                <a:spcPts val="564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52908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4075" y="1379200"/>
            <a:ext cx="7643925" cy="795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▪ </a:t>
            </a: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2.24 billion tons of waste produced annually</a:t>
            </a:r>
          </a:p>
          <a:p>
            <a:pPr algn="l">
              <a:lnSpc>
                <a:spcPts val="4088"/>
              </a:lnSpc>
            </a:pPr>
          </a:p>
          <a:p>
            <a:pPr algn="l">
              <a:lnSpc>
                <a:spcPts val="4088"/>
              </a:lnSpc>
            </a:pPr>
            <a:r>
              <a:rPr lang="en-US" b="true" sz="3145" spc="-9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▪ 91% of plastics are not recycled</a:t>
            </a: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</a:pP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▪  Landfills and incinerators contribute heavily to pollution</a:t>
            </a: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</a:pP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▪ Lack of sustainable and community-based waste solutions</a:t>
            </a:r>
          </a:p>
          <a:p>
            <a:pPr algn="l">
              <a:lnSpc>
                <a:spcPts val="3952"/>
              </a:lnSpc>
            </a:pPr>
          </a:p>
          <a:p>
            <a:pPr algn="l">
              <a:lnSpc>
                <a:spcPts val="3952"/>
              </a:lnSpc>
            </a:pP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▪  Problem Statement:</a:t>
            </a:r>
          </a:p>
          <a:p>
            <a:pPr algn="l">
              <a:lnSpc>
                <a:spcPts val="3952"/>
              </a:lnSpc>
            </a:pPr>
            <a:r>
              <a:rPr lang="en-US" b="true" sz="3040" spc="-9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Current waste management systems are inefficient, centralized, and fail to unlock the value hidden in everyday trash.</a:t>
            </a:r>
          </a:p>
          <a:p>
            <a:pPr algn="l">
              <a:lnSpc>
                <a:spcPts val="3952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19228" y="2822193"/>
            <a:ext cx="415239" cy="196295"/>
          </a:xfrm>
          <a:custGeom>
            <a:avLst/>
            <a:gdLst/>
            <a:ahLst/>
            <a:cxnLst/>
            <a:rect r="r" b="b" t="t" l="l"/>
            <a:pathLst>
              <a:path h="196295" w="415239">
                <a:moveTo>
                  <a:pt x="0" y="0"/>
                </a:moveTo>
                <a:lnTo>
                  <a:pt x="415239" y="0"/>
                </a:lnTo>
                <a:lnTo>
                  <a:pt x="415239" y="196295"/>
                </a:lnTo>
                <a:lnTo>
                  <a:pt x="0" y="196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340353" y="3825160"/>
            <a:ext cx="4085142" cy="6637833"/>
            <a:chOff x="0" y="0"/>
            <a:chExt cx="1075922" cy="1748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922" cy="1748236"/>
            </a:xfrm>
            <a:custGeom>
              <a:avLst/>
              <a:gdLst/>
              <a:ahLst/>
              <a:cxnLst/>
              <a:rect r="r" b="b" t="t" l="l"/>
              <a:pathLst>
                <a:path h="1748236" w="1075922">
                  <a:moveTo>
                    <a:pt x="0" y="0"/>
                  </a:moveTo>
                  <a:lnTo>
                    <a:pt x="1075922" y="0"/>
                  </a:lnTo>
                  <a:lnTo>
                    <a:pt x="1075922" y="1748236"/>
                  </a:lnTo>
                  <a:lnTo>
                    <a:pt x="0" y="174823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75922" cy="178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88823" y="3825160"/>
            <a:ext cx="6102559" cy="5433140"/>
            <a:chOff x="0" y="0"/>
            <a:chExt cx="945446" cy="8417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446" cy="841736"/>
            </a:xfrm>
            <a:custGeom>
              <a:avLst/>
              <a:gdLst/>
              <a:ahLst/>
              <a:cxnLst/>
              <a:rect r="r" b="b" t="t" l="l"/>
              <a:pathLst>
                <a:path h="841736" w="945446">
                  <a:moveTo>
                    <a:pt x="0" y="0"/>
                  </a:moveTo>
                  <a:lnTo>
                    <a:pt x="945446" y="0"/>
                  </a:lnTo>
                  <a:lnTo>
                    <a:pt x="945446" y="841736"/>
                  </a:lnTo>
                  <a:lnTo>
                    <a:pt x="0" y="841736"/>
                  </a:lnTo>
                  <a:close/>
                </a:path>
              </a:pathLst>
            </a:custGeom>
            <a:blipFill>
              <a:blip r:embed="rId6"/>
              <a:stretch>
                <a:fillRect l="-37639" t="0" r="-3763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715677" y="940070"/>
            <a:ext cx="9175704" cy="313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3"/>
              </a:lnSpc>
            </a:pPr>
            <a:r>
              <a:rPr lang="en-US" sz="6238" spc="-392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Our Vision &amp; Mission</a:t>
            </a:r>
          </a:p>
          <a:p>
            <a:pPr algn="r">
              <a:lnSpc>
                <a:spcPts val="6113"/>
              </a:lnSpc>
            </a:pPr>
            <a:r>
              <a:rPr lang="en-US" sz="6238" spc="-392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Reimagining Waste, Empowering Tomorrow</a:t>
            </a:r>
          </a:p>
          <a:p>
            <a:pPr algn="r">
              <a:lnSpc>
                <a:spcPts val="611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52908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095" y="3426408"/>
            <a:ext cx="8172758" cy="619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 </a:t>
            </a:r>
            <a:r>
              <a:rPr lang="en-US" sz="2898" spc="-8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</a:t>
            </a:r>
            <a:r>
              <a:rPr lang="en-US" b="true" sz="2898" spc="-8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 Vision:</a:t>
            </a: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A sustainable world where trash is a valuable resource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 </a:t>
            </a:r>
            <a:r>
              <a:rPr lang="en-US" b="true" sz="2898" spc="-8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Mission</a:t>
            </a: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: Build smart, scalable, and community-driven recycling ecosystems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898" spc="-8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Uniqueness: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▪Combines tech, community engagement, and circular design</a:t>
            </a:r>
          </a:p>
          <a:p>
            <a:pPr algn="l">
              <a:lnSpc>
                <a:spcPts val="3767"/>
              </a:lnSpc>
            </a:pPr>
          </a:p>
          <a:p>
            <a:pPr algn="l">
              <a:lnSpc>
                <a:spcPts val="3767"/>
              </a:lnSpc>
            </a:pPr>
            <a:r>
              <a:rPr lang="en-US" sz="2898" spc="-8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Not just managing waste — we're transforming it</a:t>
            </a:r>
          </a:p>
          <a:p>
            <a:pPr algn="l">
              <a:lnSpc>
                <a:spcPts val="3767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6754" y="3097625"/>
            <a:ext cx="11078434" cy="1818520"/>
            <a:chOff x="0" y="0"/>
            <a:chExt cx="2917777" cy="478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7777" cy="478952"/>
            </a:xfrm>
            <a:custGeom>
              <a:avLst/>
              <a:gdLst/>
              <a:ahLst/>
              <a:cxnLst/>
              <a:rect r="r" b="b" t="t" l="l"/>
              <a:pathLst>
                <a:path h="478952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478952"/>
                  </a:lnTo>
                  <a:lnTo>
                    <a:pt x="0" y="47895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17777" cy="517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40824" y="3097625"/>
            <a:ext cx="7818476" cy="3637040"/>
            <a:chOff x="0" y="0"/>
            <a:chExt cx="1211287" cy="5634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1287" cy="563473"/>
            </a:xfrm>
            <a:custGeom>
              <a:avLst/>
              <a:gdLst/>
              <a:ahLst/>
              <a:cxnLst/>
              <a:rect r="r" b="b" t="t" l="l"/>
              <a:pathLst>
                <a:path h="563473" w="1211287">
                  <a:moveTo>
                    <a:pt x="0" y="0"/>
                  </a:moveTo>
                  <a:lnTo>
                    <a:pt x="1211287" y="0"/>
                  </a:lnTo>
                  <a:lnTo>
                    <a:pt x="1211287" y="563473"/>
                  </a:lnTo>
                  <a:lnTo>
                    <a:pt x="0" y="563473"/>
                  </a:lnTo>
                  <a:close/>
                </a:path>
              </a:pathLst>
            </a:custGeom>
            <a:blipFill>
              <a:blip r:embed="rId4"/>
              <a:stretch>
                <a:fillRect l="0" t="-6515" r="0" b="-651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1028700" y="2157491"/>
            <a:ext cx="6156286" cy="6883686"/>
          </a:xfrm>
          <a:custGeom>
            <a:avLst/>
            <a:gdLst/>
            <a:ahLst/>
            <a:cxnLst/>
            <a:rect r="r" b="b" t="t" l="l"/>
            <a:pathLst>
              <a:path h="6883686" w="6156286">
                <a:moveTo>
                  <a:pt x="6156286" y="0"/>
                </a:moveTo>
                <a:lnTo>
                  <a:pt x="0" y="0"/>
                </a:lnTo>
                <a:lnTo>
                  <a:pt x="0" y="6883686"/>
                </a:lnTo>
                <a:lnTo>
                  <a:pt x="6156286" y="6883686"/>
                </a:lnTo>
                <a:lnTo>
                  <a:pt x="615628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2908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7809" y="987695"/>
            <a:ext cx="11241491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How Greenify 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0824" y="7973695"/>
            <a:ext cx="8568822" cy="1917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2"/>
              </a:lnSpc>
            </a:pPr>
            <a:r>
              <a:rPr lang="en-US" b="true" sz="2063" spc="-6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Reusability:</a:t>
            </a:r>
          </a:p>
          <a:p>
            <a:pPr algn="just">
              <a:lnSpc>
                <a:spcPts val="2682"/>
              </a:lnSpc>
            </a:pP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Products are designed to be used again and again</a:t>
            </a: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Organic waste is turned into compost</a:t>
            </a: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Plastics &amp; metals are remanufactured into goods</a:t>
            </a:r>
          </a:p>
          <a:p>
            <a:pPr algn="just">
              <a:lnSpc>
                <a:spcPts val="25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5178" y="7973695"/>
            <a:ext cx="8568822" cy="223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2"/>
              </a:lnSpc>
            </a:pPr>
            <a:r>
              <a:rPr lang="en-US" b="true" sz="2063" spc="-61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Tech + Community + Reuse = Impact</a:t>
            </a:r>
          </a:p>
          <a:p>
            <a:pPr algn="just">
              <a:lnSpc>
                <a:spcPts val="2682"/>
              </a:lnSpc>
            </a:pP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Smart Collection — Eco-bins, app-linked pickup</a:t>
            </a: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AI Sorting — Efficient waste separation</a:t>
            </a:r>
          </a:p>
          <a:p>
            <a:pPr algn="just" marL="421771" indent="-210885" lvl="1">
              <a:lnSpc>
                <a:spcPts val="2539"/>
              </a:lnSpc>
              <a:buFont typeface="Arial"/>
              <a:buChar char="•"/>
            </a:pPr>
            <a:r>
              <a:rPr lang="en-US" sz="1953" spc="-58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Transformation — Energy, compost, and reusable goods</a:t>
            </a:r>
          </a:p>
          <a:p>
            <a:pPr algn="just">
              <a:lnSpc>
                <a:spcPts val="2539"/>
              </a:lnSpc>
            </a:pPr>
          </a:p>
          <a:p>
            <a:pPr algn="just">
              <a:lnSpc>
                <a:spcPts val="25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736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59501" y="0"/>
            <a:ext cx="2742679" cy="6096437"/>
            <a:chOff x="0" y="0"/>
            <a:chExt cx="722352" cy="16056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2352" cy="1605646"/>
            </a:xfrm>
            <a:custGeom>
              <a:avLst/>
              <a:gdLst/>
              <a:ahLst/>
              <a:cxnLst/>
              <a:rect r="r" b="b" t="t" l="l"/>
              <a:pathLst>
                <a:path h="1605646" w="722352">
                  <a:moveTo>
                    <a:pt x="0" y="0"/>
                  </a:moveTo>
                  <a:lnTo>
                    <a:pt x="722352" y="0"/>
                  </a:lnTo>
                  <a:lnTo>
                    <a:pt x="722352" y="1605646"/>
                  </a:lnTo>
                  <a:lnTo>
                    <a:pt x="0" y="1605646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2352" cy="164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88046" y="2732222"/>
            <a:ext cx="7171254" cy="3364215"/>
            <a:chOff x="0" y="0"/>
            <a:chExt cx="1111015" cy="5212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015" cy="521205"/>
            </a:xfrm>
            <a:custGeom>
              <a:avLst/>
              <a:gdLst/>
              <a:ahLst/>
              <a:cxnLst/>
              <a:rect r="r" b="b" t="t" l="l"/>
              <a:pathLst>
                <a:path h="521205" w="1111015">
                  <a:moveTo>
                    <a:pt x="0" y="0"/>
                  </a:moveTo>
                  <a:lnTo>
                    <a:pt x="1111015" y="0"/>
                  </a:lnTo>
                  <a:lnTo>
                    <a:pt x="1111015" y="521205"/>
                  </a:lnTo>
                  <a:lnTo>
                    <a:pt x="0" y="521205"/>
                  </a:lnTo>
                  <a:close/>
                </a:path>
              </a:pathLst>
            </a:custGeom>
            <a:blipFill>
              <a:blip r:embed="rId4"/>
              <a:stretch>
                <a:fillRect l="0" t="-20925" r="0" b="-2092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71689"/>
            <a:ext cx="8502112" cy="3988554"/>
            <a:chOff x="0" y="0"/>
            <a:chExt cx="1111015" cy="52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1015" cy="521205"/>
            </a:xfrm>
            <a:custGeom>
              <a:avLst/>
              <a:gdLst/>
              <a:ahLst/>
              <a:cxnLst/>
              <a:rect r="r" b="b" t="t" l="l"/>
              <a:pathLst>
                <a:path h="521205" w="1111015">
                  <a:moveTo>
                    <a:pt x="0" y="0"/>
                  </a:moveTo>
                  <a:lnTo>
                    <a:pt x="1111015" y="0"/>
                  </a:lnTo>
                  <a:lnTo>
                    <a:pt x="1111015" y="521205"/>
                  </a:lnTo>
                  <a:lnTo>
                    <a:pt x="0" y="521205"/>
                  </a:lnTo>
                  <a:close/>
                </a:path>
              </a:pathLst>
            </a:custGeom>
            <a:blipFill>
              <a:blip r:embed="rId5"/>
              <a:stretch>
                <a:fillRect l="0" t="-20925" r="0" b="-2092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66497" y="6637023"/>
            <a:ext cx="6590756" cy="334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Unique Value Proposition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81183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30812" y="6728843"/>
            <a:ext cx="7171254" cy="297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G</a:t>
            </a:r>
            <a:r>
              <a:rPr lang="en-US" b="true" sz="1899" spc="-5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reenify is Different</a:t>
            </a:r>
          </a:p>
          <a:p>
            <a:pPr algn="l">
              <a:lnSpc>
                <a:spcPts val="2469"/>
              </a:lnSpc>
            </a:pP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AI-Driven Sorting = Higher efficiency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Community-Powered Ecosystem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Product Innovation (e.g., bricks from plastic waste)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Hyper-focus on Reusability, not just recycling</a:t>
            </a:r>
          </a:p>
          <a:p>
            <a:pPr algn="l">
              <a:lnSpc>
                <a:spcPts val="2339"/>
              </a:lnSpc>
            </a:pPr>
          </a:p>
          <a:p>
            <a:pPr algn="l">
              <a:lnSpc>
                <a:spcPts val="2469"/>
              </a:lnSpc>
            </a:pPr>
            <a:r>
              <a:rPr lang="en-US" sz="1899" spc="-5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1899" spc="-5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Uniqueness: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We don’t just recycle — we upcycle, regenerate, and innovate</a:t>
            </a:r>
          </a:p>
          <a:p>
            <a:pPr algn="l">
              <a:lnSpc>
                <a:spcPts val="233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12053" y="0"/>
            <a:ext cx="7075947" cy="10287000"/>
            <a:chOff x="0" y="0"/>
            <a:chExt cx="1096249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6249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96249">
                  <a:moveTo>
                    <a:pt x="0" y="0"/>
                  </a:moveTo>
                  <a:lnTo>
                    <a:pt x="1096249" y="0"/>
                  </a:lnTo>
                  <a:lnTo>
                    <a:pt x="109624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59233" t="0" r="-5923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25904" y="4782547"/>
            <a:ext cx="11078434" cy="1109635"/>
            <a:chOff x="0" y="0"/>
            <a:chExt cx="2917777" cy="292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7777" cy="292250"/>
            </a:xfrm>
            <a:custGeom>
              <a:avLst/>
              <a:gdLst/>
              <a:ahLst/>
              <a:cxnLst/>
              <a:rect r="r" b="b" t="t" l="l"/>
              <a:pathLst>
                <a:path h="292250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292250"/>
                  </a:lnTo>
                  <a:lnTo>
                    <a:pt x="0" y="29225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17777" cy="330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52908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177" y="4167569"/>
            <a:ext cx="10183353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Scalability &amp; Expansion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159" y="6944995"/>
            <a:ext cx="4432153" cy="269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59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</a:t>
            </a:r>
            <a:r>
              <a:rPr lang="en-US" b="true" sz="1999" spc="-59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uilt to Scale, Ready for Tomorrow</a:t>
            </a:r>
          </a:p>
          <a:p>
            <a:pPr algn="l">
              <a:lnSpc>
                <a:spcPts val="2469"/>
              </a:lnSpc>
            </a:pP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Modular systems work in urban &amp; rural settings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Easily replicated in schools, cities, businesses</a:t>
            </a:r>
          </a:p>
          <a:p>
            <a:pPr algn="l" marL="388618" indent="-194309" lvl="1">
              <a:lnSpc>
                <a:spcPts val="2339"/>
              </a:lnSpc>
              <a:buFont typeface="Arial"/>
              <a:buChar char="•"/>
            </a:pPr>
            <a:r>
              <a:rPr lang="en-US" sz="1799" spc="-53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App allows for rapid onboarding of users &amp; waste centers</a:t>
            </a:r>
          </a:p>
          <a:p>
            <a:pPr algn="l">
              <a:lnSpc>
                <a:spcPts val="23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96914" y="6935470"/>
            <a:ext cx="3939532" cy="251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 spc="-62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Scalabil</a:t>
            </a:r>
            <a:r>
              <a:rPr lang="en-US" b="true" sz="2099" spc="-62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ity:</a:t>
            </a:r>
          </a:p>
          <a:p>
            <a:pPr algn="l">
              <a:lnSpc>
                <a:spcPts val="2729"/>
              </a:lnSpc>
            </a:pP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 spc="-5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Infrastructure-light model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 spc="-5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Partnerships with local governments &amp; NGOs</a:t>
            </a:r>
          </a:p>
          <a:p>
            <a:pPr algn="l" marL="410208" indent="-205104" lvl="1">
              <a:lnSpc>
                <a:spcPts val="2469"/>
              </a:lnSpc>
              <a:buFont typeface="Arial"/>
              <a:buChar char="•"/>
            </a:pPr>
            <a:r>
              <a:rPr lang="en-US" sz="1899" spc="-56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Global waste problem = Global opportunity</a:t>
            </a:r>
          </a:p>
          <a:p>
            <a:pPr algn="l">
              <a:lnSpc>
                <a:spcPts val="246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1396" y="7815612"/>
            <a:ext cx="3326884" cy="2927542"/>
            <a:chOff x="0" y="0"/>
            <a:chExt cx="876216" cy="771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216" cy="771040"/>
            </a:xfrm>
            <a:custGeom>
              <a:avLst/>
              <a:gdLst/>
              <a:ahLst/>
              <a:cxnLst/>
              <a:rect r="r" b="b" t="t" l="l"/>
              <a:pathLst>
                <a:path h="771040" w="876216">
                  <a:moveTo>
                    <a:pt x="0" y="0"/>
                  </a:moveTo>
                  <a:lnTo>
                    <a:pt x="876216" y="0"/>
                  </a:lnTo>
                  <a:lnTo>
                    <a:pt x="876216" y="771040"/>
                  </a:lnTo>
                  <a:lnTo>
                    <a:pt x="0" y="771040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76216" cy="809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96372"/>
            <a:ext cx="7479580" cy="3819239"/>
            <a:chOff x="0" y="0"/>
            <a:chExt cx="1158783" cy="591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8783" cy="591700"/>
            </a:xfrm>
            <a:custGeom>
              <a:avLst/>
              <a:gdLst/>
              <a:ahLst/>
              <a:cxnLst/>
              <a:rect r="r" b="b" t="t" l="l"/>
              <a:pathLst>
                <a:path h="591700" w="1158783">
                  <a:moveTo>
                    <a:pt x="0" y="0"/>
                  </a:moveTo>
                  <a:lnTo>
                    <a:pt x="1158783" y="0"/>
                  </a:lnTo>
                  <a:lnTo>
                    <a:pt x="1158783" y="591700"/>
                  </a:lnTo>
                  <a:lnTo>
                    <a:pt x="0" y="591700"/>
                  </a:lnTo>
                  <a:close/>
                </a:path>
              </a:pathLst>
            </a:custGeom>
            <a:blipFill>
              <a:blip r:embed="rId2"/>
              <a:stretch>
                <a:fillRect l="0" t="-9119" r="0" b="-911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-910018">
            <a:off x="5631269" y="7353855"/>
            <a:ext cx="3095285" cy="3851055"/>
          </a:xfrm>
          <a:custGeom>
            <a:avLst/>
            <a:gdLst/>
            <a:ahLst/>
            <a:cxnLst/>
            <a:rect r="r" b="b" t="t" l="l"/>
            <a:pathLst>
              <a:path h="3851055" w="3095285">
                <a:moveTo>
                  <a:pt x="3095286" y="0"/>
                </a:moveTo>
                <a:lnTo>
                  <a:pt x="0" y="0"/>
                </a:lnTo>
                <a:lnTo>
                  <a:pt x="0" y="3851055"/>
                </a:lnTo>
                <a:lnTo>
                  <a:pt x="3095286" y="3851055"/>
                </a:lnTo>
                <a:lnTo>
                  <a:pt x="30952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8551"/>
            <a:ext cx="7903315" cy="225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Nature and Human Culture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20770" y="653910"/>
            <a:ext cx="11541659" cy="914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</a:t>
            </a: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Furniture from pallet wood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▪Bricks from plastic &amp; ash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▪Organic compost for farmers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▪Bio-energy from organic waste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 Reusability at Core: Long-life cycle products</a:t>
            </a: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    Designs that serve multiple uses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▪ Impact So Far: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120+ tons of waste reused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30% drop in local landfill contribution</a:t>
            </a:r>
          </a:p>
          <a:p>
            <a:pPr algn="l">
              <a:lnSpc>
                <a:spcPts val="3885"/>
              </a:lnSpc>
            </a:pPr>
          </a:p>
          <a:p>
            <a:pPr algn="l">
              <a:lnSpc>
                <a:spcPts val="3885"/>
              </a:lnSpc>
            </a:pPr>
            <a:r>
              <a:rPr lang="en-US" sz="2988" spc="-8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1,000+ households actively recycling</a:t>
            </a:r>
          </a:p>
          <a:p>
            <a:pPr algn="l">
              <a:lnSpc>
                <a:spcPts val="323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9000" y="7383774"/>
            <a:ext cx="11078434" cy="1874526"/>
            <a:chOff x="0" y="0"/>
            <a:chExt cx="2917777" cy="4937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7777" cy="493702"/>
            </a:xfrm>
            <a:custGeom>
              <a:avLst/>
              <a:gdLst/>
              <a:ahLst/>
              <a:cxnLst/>
              <a:rect r="r" b="b" t="t" l="l"/>
              <a:pathLst>
                <a:path h="493702" w="2917777">
                  <a:moveTo>
                    <a:pt x="0" y="0"/>
                  </a:moveTo>
                  <a:lnTo>
                    <a:pt x="2917777" y="0"/>
                  </a:lnTo>
                  <a:lnTo>
                    <a:pt x="2917777" y="493702"/>
                  </a:lnTo>
                  <a:lnTo>
                    <a:pt x="0" y="493702"/>
                  </a:lnTo>
                  <a:close/>
                </a:path>
              </a:pathLst>
            </a:custGeom>
            <a:solidFill>
              <a:srgbClr val="A3B1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17777" cy="531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12053" y="1028700"/>
            <a:ext cx="6047247" cy="8229600"/>
            <a:chOff x="0" y="0"/>
            <a:chExt cx="936877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6877" cy="1274980"/>
            </a:xfrm>
            <a:custGeom>
              <a:avLst/>
              <a:gdLst/>
              <a:ahLst/>
              <a:cxnLst/>
              <a:rect r="r" b="b" t="t" l="l"/>
              <a:pathLst>
                <a:path h="1274980" w="936877">
                  <a:moveTo>
                    <a:pt x="0" y="0"/>
                  </a:moveTo>
                  <a:lnTo>
                    <a:pt x="936877" y="0"/>
                  </a:lnTo>
                  <a:lnTo>
                    <a:pt x="936877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52708" t="0" r="-5270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52908" y="1033589"/>
            <a:ext cx="159541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-47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39618"/>
            <a:ext cx="7903315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Get Involved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33475" y="1009650"/>
            <a:ext cx="5365972" cy="374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spc="-77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</a:t>
            </a:r>
            <a:r>
              <a:rPr lang="en-US" b="true" sz="2599" spc="-77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oin the Greenify Movement</a:t>
            </a:r>
          </a:p>
          <a:p>
            <a:pPr algn="l">
              <a:lnSpc>
                <a:spcPts val="3379"/>
              </a:lnSpc>
            </a:pPr>
          </a:p>
          <a:p>
            <a:pPr algn="l" marL="474976" indent="-237488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Partner with us (schools, municipalities, startups)</a:t>
            </a:r>
          </a:p>
          <a:p>
            <a:pPr algn="l" marL="474976" indent="-237488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Volunteer for community cleanups</a:t>
            </a:r>
          </a:p>
          <a:p>
            <a:pPr algn="l" marL="474976" indent="-237488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Download our app to track your own waste impact</a:t>
            </a:r>
          </a:p>
          <a:p>
            <a:pPr algn="l" marL="474976" indent="-237488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greenify.org | IG: @GreenifyTomorrow</a:t>
            </a:r>
          </a:p>
          <a:p>
            <a:pPr algn="l">
              <a:lnSpc>
                <a:spcPts val="2859"/>
              </a:lnSpc>
            </a:pPr>
          </a:p>
          <a:p>
            <a:pPr algn="l">
              <a:lnSpc>
                <a:spcPts val="28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33475" y="4401993"/>
            <a:ext cx="5365972" cy="190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b="true" sz="2499" spc="-74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Scalable &amp; Replicable:</a:t>
            </a:r>
          </a:p>
          <a:p>
            <a:pPr algn="l">
              <a:lnSpc>
                <a:spcPts val="3249"/>
              </a:lnSpc>
            </a:pPr>
          </a:p>
          <a:p>
            <a:pPr algn="l" marL="474976" indent="-237488" lvl="1">
              <a:lnSpc>
                <a:spcPts val="2859"/>
              </a:lnSpc>
              <a:buFont typeface="Arial"/>
              <a:buChar char="•"/>
            </a:pPr>
            <a:r>
              <a:rPr lang="en-US" sz="2199" spc="-65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Works in any region with waste — that’s everywhere</a:t>
            </a:r>
          </a:p>
          <a:p>
            <a:pPr algn="l">
              <a:lnSpc>
                <a:spcPts val="285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-853536">
            <a:off x="-1339786" y="3728685"/>
            <a:ext cx="5058535" cy="2668377"/>
          </a:xfrm>
          <a:custGeom>
            <a:avLst/>
            <a:gdLst/>
            <a:ahLst/>
            <a:cxnLst/>
            <a:rect r="r" b="b" t="t" l="l"/>
            <a:pathLst>
              <a:path h="2668377" w="5058535">
                <a:moveTo>
                  <a:pt x="5058535" y="0"/>
                </a:moveTo>
                <a:lnTo>
                  <a:pt x="0" y="0"/>
                </a:lnTo>
                <a:lnTo>
                  <a:pt x="0" y="2668377"/>
                </a:lnTo>
                <a:lnTo>
                  <a:pt x="5058535" y="2668377"/>
                </a:lnTo>
                <a:lnTo>
                  <a:pt x="505853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D7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37736" y="1028700"/>
            <a:ext cx="321564" cy="321564"/>
          </a:xfrm>
          <a:custGeom>
            <a:avLst/>
            <a:gdLst/>
            <a:ahLst/>
            <a:cxnLst/>
            <a:rect r="r" b="b" t="t" l="l"/>
            <a:pathLst>
              <a:path h="321564" w="321564">
                <a:moveTo>
                  <a:pt x="0" y="0"/>
                </a:moveTo>
                <a:lnTo>
                  <a:pt x="321564" y="0"/>
                </a:lnTo>
                <a:lnTo>
                  <a:pt x="321564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720506" y="3918898"/>
            <a:ext cx="14846989" cy="2791587"/>
            <a:chOff x="0" y="0"/>
            <a:chExt cx="8335010" cy="15671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35011" cy="1568450"/>
            </a:xfrm>
            <a:custGeom>
              <a:avLst/>
              <a:gdLst/>
              <a:ahLst/>
              <a:cxnLst/>
              <a:rect r="r" b="b" t="t" l="l"/>
              <a:pathLst>
                <a:path h="1568450" w="8335011">
                  <a:moveTo>
                    <a:pt x="1567180" y="1522730"/>
                  </a:moveTo>
                  <a:cubicBezTo>
                    <a:pt x="1567180" y="1548130"/>
                    <a:pt x="1546860" y="1568450"/>
                    <a:pt x="1521460" y="1568450"/>
                  </a:cubicBezTo>
                  <a:lnTo>
                    <a:pt x="45720" y="1568450"/>
                  </a:lnTo>
                  <a:cubicBezTo>
                    <a:pt x="20320" y="1568450"/>
                    <a:pt x="0" y="1548130"/>
                    <a:pt x="0" y="1522730"/>
                  </a:cubicBezTo>
                  <a:lnTo>
                    <a:pt x="0" y="45720"/>
                  </a:lnTo>
                  <a:cubicBezTo>
                    <a:pt x="0" y="20320"/>
                    <a:pt x="20320" y="0"/>
                    <a:pt x="45720" y="0"/>
                  </a:cubicBezTo>
                  <a:lnTo>
                    <a:pt x="1522730" y="0"/>
                  </a:lnTo>
                  <a:cubicBezTo>
                    <a:pt x="1548130" y="0"/>
                    <a:pt x="1568450" y="20320"/>
                    <a:pt x="1568450" y="45720"/>
                  </a:cubicBezTo>
                  <a:cubicBezTo>
                    <a:pt x="1567180" y="45720"/>
                    <a:pt x="1567180" y="1522730"/>
                    <a:pt x="1567180" y="1522730"/>
                  </a:cubicBezTo>
                  <a:close/>
                  <a:moveTo>
                    <a:pt x="3257550" y="1522730"/>
                  </a:moveTo>
                  <a:cubicBezTo>
                    <a:pt x="3257550" y="1548130"/>
                    <a:pt x="3237230" y="1568450"/>
                    <a:pt x="3211830" y="1568450"/>
                  </a:cubicBezTo>
                  <a:lnTo>
                    <a:pt x="1734820" y="1568450"/>
                  </a:lnTo>
                  <a:cubicBezTo>
                    <a:pt x="1709420" y="1568450"/>
                    <a:pt x="1689100" y="1548130"/>
                    <a:pt x="1689100" y="1522730"/>
                  </a:cubicBezTo>
                  <a:lnTo>
                    <a:pt x="1689100" y="45720"/>
                  </a:lnTo>
                  <a:cubicBezTo>
                    <a:pt x="1689100" y="20320"/>
                    <a:pt x="1709420" y="0"/>
                    <a:pt x="1734820" y="0"/>
                  </a:cubicBezTo>
                  <a:lnTo>
                    <a:pt x="3213100" y="0"/>
                  </a:lnTo>
                  <a:cubicBezTo>
                    <a:pt x="3238500" y="0"/>
                    <a:pt x="3258820" y="20320"/>
                    <a:pt x="3258820" y="45720"/>
                  </a:cubicBezTo>
                  <a:lnTo>
                    <a:pt x="3258820" y="1522730"/>
                  </a:lnTo>
                  <a:close/>
                  <a:moveTo>
                    <a:pt x="4947920" y="1522730"/>
                  </a:moveTo>
                  <a:cubicBezTo>
                    <a:pt x="4947920" y="1548130"/>
                    <a:pt x="4927600" y="1568450"/>
                    <a:pt x="4902200" y="1568450"/>
                  </a:cubicBezTo>
                  <a:lnTo>
                    <a:pt x="3425190" y="1568450"/>
                  </a:lnTo>
                  <a:cubicBezTo>
                    <a:pt x="3399790" y="1568450"/>
                    <a:pt x="3379470" y="1548130"/>
                    <a:pt x="3379470" y="1522730"/>
                  </a:cubicBezTo>
                  <a:lnTo>
                    <a:pt x="3379470" y="45720"/>
                  </a:lnTo>
                  <a:cubicBezTo>
                    <a:pt x="3379470" y="20320"/>
                    <a:pt x="3399790" y="0"/>
                    <a:pt x="3425190" y="0"/>
                  </a:cubicBezTo>
                  <a:lnTo>
                    <a:pt x="4902200" y="0"/>
                  </a:lnTo>
                  <a:cubicBezTo>
                    <a:pt x="4927600" y="0"/>
                    <a:pt x="4947920" y="20320"/>
                    <a:pt x="4947920" y="45720"/>
                  </a:cubicBezTo>
                  <a:lnTo>
                    <a:pt x="4947920" y="1522730"/>
                  </a:lnTo>
                  <a:close/>
                  <a:moveTo>
                    <a:pt x="6644640" y="1522730"/>
                  </a:moveTo>
                  <a:cubicBezTo>
                    <a:pt x="6644640" y="1548130"/>
                    <a:pt x="6624320" y="1568450"/>
                    <a:pt x="6598920" y="1568450"/>
                  </a:cubicBezTo>
                  <a:lnTo>
                    <a:pt x="5123180" y="1568450"/>
                  </a:lnTo>
                  <a:cubicBezTo>
                    <a:pt x="5097780" y="1568450"/>
                    <a:pt x="5077460" y="1548130"/>
                    <a:pt x="5077460" y="1522730"/>
                  </a:cubicBezTo>
                  <a:lnTo>
                    <a:pt x="5077460" y="45720"/>
                  </a:lnTo>
                  <a:cubicBezTo>
                    <a:pt x="5077460" y="20320"/>
                    <a:pt x="5097780" y="0"/>
                    <a:pt x="5123180" y="0"/>
                  </a:cubicBezTo>
                  <a:lnTo>
                    <a:pt x="6600190" y="0"/>
                  </a:lnTo>
                  <a:cubicBezTo>
                    <a:pt x="6625590" y="0"/>
                    <a:pt x="6645910" y="20320"/>
                    <a:pt x="6645910" y="45720"/>
                  </a:cubicBezTo>
                  <a:lnTo>
                    <a:pt x="6645910" y="1522730"/>
                  </a:lnTo>
                  <a:close/>
                  <a:moveTo>
                    <a:pt x="8335011" y="1522730"/>
                  </a:moveTo>
                  <a:cubicBezTo>
                    <a:pt x="8335011" y="1548130"/>
                    <a:pt x="8314691" y="1568450"/>
                    <a:pt x="8289291" y="1568450"/>
                  </a:cubicBezTo>
                  <a:lnTo>
                    <a:pt x="6812280" y="1568450"/>
                  </a:lnTo>
                  <a:cubicBezTo>
                    <a:pt x="6786880" y="1568450"/>
                    <a:pt x="6766561" y="1548130"/>
                    <a:pt x="6766561" y="1522730"/>
                  </a:cubicBezTo>
                  <a:lnTo>
                    <a:pt x="6766561" y="45720"/>
                  </a:lnTo>
                  <a:cubicBezTo>
                    <a:pt x="6766561" y="20320"/>
                    <a:pt x="6786880" y="0"/>
                    <a:pt x="6812280" y="0"/>
                  </a:cubicBezTo>
                  <a:lnTo>
                    <a:pt x="8289290" y="0"/>
                  </a:lnTo>
                  <a:cubicBezTo>
                    <a:pt x="8314690" y="0"/>
                    <a:pt x="8335010" y="20320"/>
                    <a:pt x="8335010" y="45720"/>
                  </a:cubicBezTo>
                  <a:lnTo>
                    <a:pt x="8335010" y="1522730"/>
                  </a:lnTo>
                  <a:close/>
                </a:path>
              </a:pathLst>
            </a:custGeom>
            <a:solidFill>
              <a:srgbClr val="7B3232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9060" y="99060"/>
              <a:ext cx="1369060" cy="1369060"/>
            </a:xfrm>
            <a:custGeom>
              <a:avLst/>
              <a:gdLst/>
              <a:ahLst/>
              <a:cxnLst/>
              <a:rect r="r" b="b" t="t" l="l"/>
              <a:pathLst>
                <a:path h="1369060" w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blipFill>
              <a:blip r:embed="rId4"/>
              <a:stretch>
                <a:fillRect l="0" t="-5974" r="0" b="-1069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789430" y="99060"/>
              <a:ext cx="1369060" cy="1369060"/>
            </a:xfrm>
            <a:custGeom>
              <a:avLst/>
              <a:gdLst/>
              <a:ahLst/>
              <a:cxnLst/>
              <a:rect r="r" b="b" t="t" l="l"/>
              <a:pathLst>
                <a:path h="1369060" w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blipFill>
              <a:blip r:embed="rId5"/>
              <a:stretch>
                <a:fillRect l="0" t="-14173" r="0" b="-141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79800" y="99060"/>
              <a:ext cx="1369060" cy="1369060"/>
            </a:xfrm>
            <a:custGeom>
              <a:avLst/>
              <a:gdLst/>
              <a:ahLst/>
              <a:cxnLst/>
              <a:rect r="r" b="b" t="t" l="l"/>
              <a:pathLst>
                <a:path h="1369060" w="1369060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7790" y="1329690"/>
                  </a:lnTo>
                  <a:close/>
                </a:path>
              </a:pathLst>
            </a:custGeom>
            <a:blipFill>
              <a:blip r:embed="rId6"/>
              <a:stretch>
                <a:fillRect l="0" t="-11904" r="0" b="-1190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177790" y="99060"/>
              <a:ext cx="1369059" cy="1369060"/>
            </a:xfrm>
            <a:custGeom>
              <a:avLst/>
              <a:gdLst/>
              <a:ahLst/>
              <a:cxnLst/>
              <a:rect r="r" b="b" t="t" l="l"/>
              <a:pathLst>
                <a:path h="1369060" w="1369059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1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blipFill>
              <a:blip r:embed="rId7"/>
              <a:stretch>
                <a:fillRect l="0" t="-10227" r="0" b="-1022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66890" y="99060"/>
              <a:ext cx="1369060" cy="1369060"/>
            </a:xfrm>
            <a:custGeom>
              <a:avLst/>
              <a:gdLst/>
              <a:ahLst/>
              <a:cxnLst/>
              <a:rect r="r" b="b" t="t" l="l"/>
              <a:pathLst>
                <a:path h="1369060" w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blipFill>
              <a:blip r:embed="rId8"/>
              <a:stretch>
                <a:fillRect l="0" t="-7936" r="0" b="-793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968551"/>
            <a:ext cx="8975827" cy="116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554">
                <a:solidFill>
                  <a:srgbClr val="344E4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81183" y="1033589"/>
            <a:ext cx="159541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 spc="-59">
                <a:solidFill>
                  <a:srgbClr val="344E41"/>
                </a:solidFill>
                <a:latin typeface="Open Sauce"/>
                <a:ea typeface="Open Sauce"/>
                <a:cs typeface="Open Sauce"/>
                <a:sym typeface="Open Sauce"/>
              </a:rPr>
              <a:t>Ignis 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2934" y="6983992"/>
            <a:ext cx="267968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Nishitha.T.S</a:t>
            </a:r>
          </a:p>
          <a:p>
            <a:pPr algn="l">
              <a:lnSpc>
                <a:spcPts val="2469"/>
              </a:lnSpc>
            </a:pPr>
            <a:r>
              <a:rPr lang="en-US" b="true" sz="1899" spc="-56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LEADER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95578" y="6983992"/>
            <a:ext cx="2374880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Dhanushri.G</a:t>
            </a:r>
          </a:p>
          <a:p>
            <a:pPr algn="l">
              <a:lnSpc>
                <a:spcPts val="246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94358" y="7089402"/>
            <a:ext cx="2777240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Jeffry D’souza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8897" y="6983992"/>
            <a:ext cx="27213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Rakesh Readdy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36974" y="6970975"/>
            <a:ext cx="2522326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899" spc="-56" b="true">
                <a:solidFill>
                  <a:srgbClr val="344E4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Chinmy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DAGuvEb1SG8</dc:identifier>
  <dcterms:modified xsi:type="dcterms:W3CDTF">2011-08-01T06:04:30Z</dcterms:modified>
  <cp:revision>1</cp:revision>
  <dc:title>pre</dc:title>
</cp:coreProperties>
</file>